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handoutMasterIdLst>
    <p:handoutMasterId r:id="rId15"/>
  </p:handoutMasterIdLst>
  <p:sldIdLst>
    <p:sldId id="345" r:id="rId3"/>
    <p:sldId id="385" r:id="rId4"/>
    <p:sldId id="394" r:id="rId5"/>
    <p:sldId id="393" r:id="rId6"/>
    <p:sldId id="390" r:id="rId7"/>
    <p:sldId id="395" r:id="rId8"/>
    <p:sldId id="380" r:id="rId9"/>
    <p:sldId id="383" r:id="rId10"/>
    <p:sldId id="396" r:id="rId11"/>
    <p:sldId id="384" r:id="rId12"/>
    <p:sldId id="397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nghun" initials="t" lastIdx="1" clrIdx="0"/>
  <p:cmAuthor id="1" name="vijay" initials="v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8"/>
    <a:srgbClr val="40E048"/>
    <a:srgbClr val="FF3399"/>
    <a:srgbClr val="FFB11D"/>
    <a:srgbClr val="0000FF"/>
    <a:srgbClr val="FBB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9" autoAdjust="0"/>
    <p:restoredTop sz="96433" autoAdjust="0"/>
  </p:normalViewPr>
  <p:slideViewPr>
    <p:cSldViewPr>
      <p:cViewPr varScale="1">
        <p:scale>
          <a:sx n="111" d="100"/>
          <a:sy n="111" d="100"/>
        </p:scale>
        <p:origin x="-1672" y="-104"/>
      </p:cViewPr>
      <p:guideLst>
        <p:guide orient="horz" pos="2160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026"/>
    </p:cViewPr>
  </p:sorterViewPr>
  <p:notesViewPr>
    <p:cSldViewPr>
      <p:cViewPr varScale="1">
        <p:scale>
          <a:sx n="78" d="100"/>
          <a:sy n="78" d="100"/>
        </p:scale>
        <p:origin x="-3407" y="-8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93D4196-4462-4844-A995-742015CC915A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F4C6DB5-E984-4AE9-9089-F22A38E7D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72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8473DE8-3BFE-42A5-AEF7-7490925BC062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1C048C5-34BA-425B-9661-CE5202DCE8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080302-2A91-4613-9936-758D8913920A}" type="slidenum">
              <a:rPr lang="ko-KR" altLang="en-US" smtClean="0">
                <a:cs typeface="Arial" charset="0"/>
              </a:rPr>
              <a:pPr/>
              <a:t>1</a:t>
            </a:fld>
            <a:endParaRPr lang="en-US" altLang="ko-KR" smtClean="0">
              <a:cs typeface="Arial" charset="0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80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EE965-AB0E-4404-830E-216AC77490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4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B140E-0EFF-4F13-99A2-F465AF6563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5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FAA59-83F9-4715-8F93-F53D9419E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38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84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50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2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81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2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8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824C1-3EE8-44DD-B34C-9B389D476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82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79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47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pPr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5FA31-FD0F-465F-968D-B7E5A2F230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9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AD73A-4901-494C-BDA8-1BAF2D67A7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4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E9CA5-FF8B-4492-8C58-B2AC1172DF3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5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35380" y="6483803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28343B-C6D0-4B49-9981-FCADEC5C2E1E}" type="slidenum">
              <a:rPr lang="ko-KR" altLang="en-US" smtClean="0">
                <a:cs typeface="Arial" charset="0"/>
              </a:rPr>
              <a:pPr/>
              <a:t>‹#›</a:t>
            </a:fld>
            <a:endParaRPr lang="en-US" altLang="ko-KR" dirty="0" smtClean="0"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131" y="6298470"/>
            <a:ext cx="367247" cy="47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86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86" y="0"/>
            <a:ext cx="6729027" cy="6858000"/>
          </a:xfrm>
          <a:prstGeom prst="rect">
            <a:avLst/>
          </a:prstGeom>
        </p:spPr>
      </p:pic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825B0-D531-4790-B0EF-F585D9AFA5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9"/>
          <p:cNvSpPr>
            <a:spLocks noChangeArrowheads="1"/>
          </p:cNvSpPr>
          <p:nvPr userDrawn="1"/>
        </p:nvSpPr>
        <p:spPr bwMode="auto">
          <a:xfrm>
            <a:off x="-8627" y="3099598"/>
            <a:ext cx="5920741" cy="45719"/>
          </a:xfrm>
          <a:prstGeom prst="rect">
            <a:avLst/>
          </a:prstGeom>
          <a:gradFill rotWithShape="0">
            <a:gsLst>
              <a:gs pos="33000">
                <a:srgbClr val="664E00"/>
              </a:gs>
              <a:gs pos="0">
                <a:schemeClr val="tx1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6" name="Rectangle 99"/>
          <p:cNvSpPr>
            <a:spLocks noChangeArrowheads="1"/>
          </p:cNvSpPr>
          <p:nvPr userDrawn="1"/>
        </p:nvSpPr>
        <p:spPr bwMode="auto">
          <a:xfrm>
            <a:off x="-7621" y="3070751"/>
            <a:ext cx="5920741" cy="45719"/>
          </a:xfrm>
          <a:prstGeom prst="rect">
            <a:avLst/>
          </a:prstGeom>
          <a:gradFill rotWithShape="0">
            <a:gsLst>
              <a:gs pos="33000">
                <a:srgbClr val="CC6600"/>
              </a:gs>
              <a:gs pos="0">
                <a:srgbClr val="002060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7" name="Rectangle 98"/>
          <p:cNvSpPr>
            <a:spLocks noChangeArrowheads="1"/>
          </p:cNvSpPr>
          <p:nvPr userDrawn="1"/>
        </p:nvSpPr>
        <p:spPr bwMode="auto">
          <a:xfrm>
            <a:off x="0" y="6063026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1000">
                <a:srgbClr val="FF9933"/>
              </a:gs>
              <a:gs pos="100000">
                <a:srgbClr val="0000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8" name="Rectangle 99"/>
          <p:cNvSpPr>
            <a:spLocks noChangeArrowheads="1"/>
          </p:cNvSpPr>
          <p:nvPr userDrawn="1"/>
        </p:nvSpPr>
        <p:spPr bwMode="auto">
          <a:xfrm>
            <a:off x="1588" y="6107113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C9B00"/>
              </a:gs>
              <a:gs pos="100000">
                <a:schemeClr val="tx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07" y="5186768"/>
            <a:ext cx="555927" cy="720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11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A2246-893E-450F-B865-D4E3AF7D59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AC87-CAD9-4F35-B51F-DA941A709C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14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4" Type="http://schemas.microsoft.com/office/2007/relationships/hdphoto" Target="../media/hdphoto1.wdp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11D533-60EA-400A-B8D1-DB66CA71C1E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98"/>
          <p:cNvSpPr>
            <a:spLocks noChangeArrowheads="1"/>
          </p:cNvSpPr>
          <p:nvPr userDrawn="1"/>
        </p:nvSpPr>
        <p:spPr bwMode="auto">
          <a:xfrm>
            <a:off x="-13573" y="555307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9608">
                <a:srgbClr val="002060"/>
              </a:gs>
              <a:gs pos="43000">
                <a:srgbClr val="FF9933"/>
              </a:gs>
              <a:gs pos="61000">
                <a:srgbClr val="804D99"/>
              </a:gs>
              <a:gs pos="99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8" name="Rectangle 99"/>
          <p:cNvSpPr>
            <a:spLocks noChangeArrowheads="1"/>
          </p:cNvSpPr>
          <p:nvPr userDrawn="1"/>
        </p:nvSpPr>
        <p:spPr bwMode="auto">
          <a:xfrm>
            <a:off x="-11985" y="599394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36000">
                <a:srgbClr val="CC9B00"/>
              </a:gs>
              <a:gs pos="57000">
                <a:srgbClr val="664E00"/>
              </a:gs>
              <a:gs pos="74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60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13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86" y="0"/>
            <a:ext cx="672902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99"/>
          <p:cNvSpPr>
            <a:spLocks noChangeArrowheads="1"/>
          </p:cNvSpPr>
          <p:nvPr userDrawn="1"/>
        </p:nvSpPr>
        <p:spPr bwMode="auto">
          <a:xfrm>
            <a:off x="-8627" y="3099598"/>
            <a:ext cx="5920741" cy="45719"/>
          </a:xfrm>
          <a:prstGeom prst="rect">
            <a:avLst/>
          </a:prstGeom>
          <a:gradFill rotWithShape="0">
            <a:gsLst>
              <a:gs pos="33000">
                <a:srgbClr val="664E00"/>
              </a:gs>
              <a:gs pos="0">
                <a:schemeClr val="tx1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11" name="Rectangle 99"/>
          <p:cNvSpPr>
            <a:spLocks noChangeArrowheads="1"/>
          </p:cNvSpPr>
          <p:nvPr userDrawn="1"/>
        </p:nvSpPr>
        <p:spPr bwMode="auto">
          <a:xfrm>
            <a:off x="-7621" y="3070751"/>
            <a:ext cx="5920741" cy="45719"/>
          </a:xfrm>
          <a:prstGeom prst="rect">
            <a:avLst/>
          </a:prstGeom>
          <a:gradFill rotWithShape="0">
            <a:gsLst>
              <a:gs pos="33000">
                <a:srgbClr val="CC6600"/>
              </a:gs>
              <a:gs pos="0">
                <a:srgbClr val="002060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12" name="Rectangle 98"/>
          <p:cNvSpPr>
            <a:spLocks noChangeArrowheads="1"/>
          </p:cNvSpPr>
          <p:nvPr userDrawn="1"/>
        </p:nvSpPr>
        <p:spPr bwMode="auto">
          <a:xfrm>
            <a:off x="0" y="6063026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1000">
                <a:srgbClr val="FF9933"/>
              </a:gs>
              <a:gs pos="100000">
                <a:srgbClr val="0000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13" name="Rectangle 99"/>
          <p:cNvSpPr>
            <a:spLocks noChangeArrowheads="1"/>
          </p:cNvSpPr>
          <p:nvPr userDrawn="1"/>
        </p:nvSpPr>
        <p:spPr bwMode="auto">
          <a:xfrm>
            <a:off x="1588" y="6107113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C9B00"/>
              </a:gs>
              <a:gs pos="100000">
                <a:schemeClr val="tx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07" y="5186768"/>
            <a:ext cx="555927" cy="720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68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4" Type="http://schemas.openxmlformats.org/officeDocument/2006/relationships/video" Target="../media/media2.avi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1.png"/><Relationship Id="rId5" Type="http://schemas.microsoft.com/office/2007/relationships/hdphoto" Target="../media/hdphoto3.wdp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65"/>
          <p:cNvSpPr>
            <a:spLocks noChangeArrowheads="1"/>
          </p:cNvSpPr>
          <p:nvPr/>
        </p:nvSpPr>
        <p:spPr bwMode="auto">
          <a:xfrm>
            <a:off x="2501900" y="1206500"/>
            <a:ext cx="6300788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endParaRPr lang="ko-KR" altLang="en-US" sz="320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9144000" cy="2743200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Adjoint</a:t>
            </a: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-based sensitivity analysis </a:t>
            </a:r>
            <a:b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of a reacting jet in </a:t>
            </a:r>
            <a:r>
              <a:rPr lang="en-US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crossflow</a:t>
            </a:r>
            <a:r>
              <a:rPr lang="en-US" sz="4000" b="1" dirty="0" smtClean="0">
                <a:solidFill>
                  <a:srgbClr val="002060"/>
                </a:solidFill>
              </a:rPr>
              <a:t/>
            </a:r>
            <a:br>
              <a:rPr lang="en-US" sz="4000" b="1" dirty="0" smtClean="0">
                <a:solidFill>
                  <a:srgbClr val="002060"/>
                </a:solidFill>
              </a:rPr>
            </a:br>
            <a:r>
              <a:rPr lang="en-US" sz="4000" b="1" dirty="0" smtClean="0">
                <a:solidFill>
                  <a:srgbClr val="002060"/>
                </a:solidFill>
              </a:rPr>
              <a:t/>
            </a:r>
            <a:br>
              <a:rPr lang="en-US" sz="4000" b="1" dirty="0" smtClean="0">
                <a:solidFill>
                  <a:srgbClr val="002060"/>
                </a:solidFill>
              </a:rPr>
            </a:br>
            <a:r>
              <a:rPr lang="en-US" sz="3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700" dirty="0" smtClean="0">
                <a:solidFill>
                  <a:srgbClr val="000068"/>
                </a:solidFill>
                <a:latin typeface="Arial" pitchFamily="34" charset="0"/>
                <a:cs typeface="Arial" pitchFamily="34" charset="0"/>
              </a:rPr>
              <a:t>69</a:t>
            </a:r>
            <a:r>
              <a:rPr lang="en-US" sz="2700" baseline="30000" dirty="0" smtClean="0">
                <a:solidFill>
                  <a:srgbClr val="000068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2700" dirty="0" smtClean="0">
                <a:solidFill>
                  <a:srgbClr val="000068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700" dirty="0">
                <a:solidFill>
                  <a:srgbClr val="000068"/>
                </a:solidFill>
                <a:latin typeface="Arial" pitchFamily="34" charset="0"/>
                <a:cs typeface="Arial" pitchFamily="34" charset="0"/>
              </a:rPr>
              <a:t>Annual Meeting of the APS Division of Fluid </a:t>
            </a:r>
            <a:r>
              <a:rPr lang="en-US" sz="2700" dirty="0" smtClean="0">
                <a:solidFill>
                  <a:srgbClr val="000068"/>
                </a:solidFill>
                <a:latin typeface="Arial" pitchFamily="34" charset="0"/>
                <a:cs typeface="Arial" pitchFamily="34" charset="0"/>
              </a:rPr>
              <a:t>Dynamics, </a:t>
            </a:r>
            <a:br>
              <a:rPr lang="en-US" sz="2700" dirty="0" smtClean="0">
                <a:solidFill>
                  <a:srgbClr val="000068"/>
                </a:solidFill>
                <a:latin typeface="Arial" pitchFamily="34" charset="0"/>
                <a:cs typeface="Arial" pitchFamily="34" charset="0"/>
              </a:rPr>
            </a:br>
            <a:r>
              <a:rPr lang="en-US" sz="2700" dirty="0" smtClean="0">
                <a:solidFill>
                  <a:srgbClr val="000068"/>
                </a:solidFill>
                <a:latin typeface="Arial" pitchFamily="34" charset="0"/>
                <a:cs typeface="Arial" pitchFamily="34" charset="0"/>
              </a:rPr>
              <a:t>20</a:t>
            </a:r>
            <a:r>
              <a:rPr lang="en-US" sz="2700" baseline="30000" dirty="0" smtClean="0">
                <a:solidFill>
                  <a:srgbClr val="000068"/>
                </a:solidFill>
                <a:latin typeface="Arial" pitchFamily="34" charset="0"/>
                <a:cs typeface="Arial" pitchFamily="34" charset="0"/>
              </a:rPr>
              <a:t>nd</a:t>
            </a:r>
            <a:r>
              <a:rPr lang="en-US" sz="2700" dirty="0" smtClean="0">
                <a:solidFill>
                  <a:srgbClr val="000068"/>
                </a:solidFill>
                <a:latin typeface="Arial" pitchFamily="34" charset="0"/>
                <a:cs typeface="Arial" pitchFamily="34" charset="0"/>
              </a:rPr>
              <a:t> Nov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276600"/>
            <a:ext cx="75438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Palash</a:t>
            </a:r>
            <a:r>
              <a:rPr lang="en-US" sz="2000" b="1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 </a:t>
            </a:r>
            <a:r>
              <a:rPr lang="en-US" sz="2000" b="1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Sashittal</a:t>
            </a:r>
            <a:r>
              <a:rPr lang="en-US" sz="2000" b="1" baseline="30000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a</a:t>
            </a:r>
            <a:endParaRPr lang="en-US" sz="2000" b="1" baseline="30000" dirty="0" smtClean="0">
              <a:latin typeface="Arial" pitchFamily="34" charset="0"/>
              <a:ea typeface="ＭＳ Ｐゴシック" pitchFamily="-128" charset="-128"/>
              <a:cs typeface="Arial" pitchFamily="34" charset="0"/>
            </a:endParaRPr>
          </a:p>
          <a:p>
            <a:pPr>
              <a:defRPr/>
            </a:pPr>
            <a:r>
              <a:rPr lang="en-US" sz="2000" b="1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Taraneh</a:t>
            </a:r>
            <a:r>
              <a:rPr lang="en-US" sz="2000" b="1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 </a:t>
            </a:r>
            <a:r>
              <a:rPr lang="en-US" sz="2000" b="1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Sayadi</a:t>
            </a:r>
            <a:r>
              <a:rPr lang="en-US" sz="2000" b="1" baseline="30000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a,b</a:t>
            </a:r>
            <a:endParaRPr lang="en-US" sz="2000" b="1" baseline="30000" dirty="0" smtClean="0">
              <a:latin typeface="Arial" pitchFamily="34" charset="0"/>
              <a:ea typeface="ＭＳ Ｐゴシック" pitchFamily="-128" charset="-128"/>
              <a:cs typeface="Arial" pitchFamily="34" charset="0"/>
            </a:endParaRPr>
          </a:p>
          <a:p>
            <a:pPr>
              <a:defRPr/>
            </a:pPr>
            <a:r>
              <a:rPr lang="en-US" sz="2000" b="1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Peter </a:t>
            </a:r>
            <a:r>
              <a:rPr lang="en-US" sz="2000" b="1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Schmid</a:t>
            </a:r>
            <a:r>
              <a:rPr lang="en-US" sz="2000" b="1" baseline="30000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c</a:t>
            </a:r>
            <a:endParaRPr lang="en-US" sz="2000" b="1" baseline="30000" dirty="0" smtClean="0">
              <a:latin typeface="Arial" pitchFamily="34" charset="0"/>
              <a:ea typeface="ＭＳ Ｐゴシック" pitchFamily="-128" charset="-128"/>
              <a:cs typeface="Arial" pitchFamily="34" charset="0"/>
            </a:endParaRPr>
          </a:p>
          <a:p>
            <a:pPr>
              <a:defRPr/>
            </a:pPr>
            <a:r>
              <a:rPr lang="en-US" sz="2000" b="1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Ik</a:t>
            </a:r>
            <a:r>
              <a:rPr lang="en-US" sz="2000" b="1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 </a:t>
            </a:r>
            <a:r>
              <a:rPr lang="en-US" sz="2000" b="1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Jang</a:t>
            </a:r>
            <a:r>
              <a:rPr lang="en-US" sz="2000" b="1" baseline="30000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d</a:t>
            </a:r>
            <a:endParaRPr lang="en-US" sz="2000" b="1" baseline="30000" dirty="0" smtClean="0">
              <a:latin typeface="Arial" pitchFamily="34" charset="0"/>
              <a:ea typeface="ＭＳ Ｐゴシック" pitchFamily="-128" charset="-128"/>
              <a:cs typeface="Arial" pitchFamily="34" charset="0"/>
            </a:endParaRPr>
          </a:p>
          <a:p>
            <a:pPr>
              <a:defRPr/>
            </a:pPr>
            <a:r>
              <a:rPr lang="en-US" sz="2000" b="1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Luca </a:t>
            </a:r>
            <a:r>
              <a:rPr lang="en-US" sz="2000" b="1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Magri</a:t>
            </a:r>
            <a:r>
              <a:rPr lang="en-US" sz="2000" b="1" baseline="30000" dirty="0" err="1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d</a:t>
            </a:r>
            <a:endParaRPr lang="en-US" sz="2000" b="1" dirty="0" smtClean="0">
              <a:latin typeface="Arial" pitchFamily="34" charset="0"/>
              <a:ea typeface="ＭＳ Ｐゴシック" pitchFamily="-128" charset="-128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042118"/>
            <a:ext cx="9601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aseline="30000" dirty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a</a:t>
            </a:r>
            <a:r>
              <a:rPr lang="en-US" sz="1600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   Department of Aerospace Engineering, </a:t>
            </a:r>
            <a:r>
              <a:rPr lang="en-US" altLang="ko-KR" sz="1600" dirty="0" smtClean="0">
                <a:latin typeface="Arial" charset="0"/>
                <a:ea typeface="굴림" pitchFamily="34" charset="-127"/>
              </a:rPr>
              <a:t>University of Illinois at Urbana-Champaign, USA</a:t>
            </a:r>
          </a:p>
          <a:p>
            <a:pPr>
              <a:defRPr/>
            </a:pPr>
            <a:r>
              <a:rPr lang="en-US" sz="1600" baseline="30000" dirty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b</a:t>
            </a:r>
            <a:r>
              <a:rPr lang="en-US" sz="1600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   Institute </a:t>
            </a:r>
            <a:r>
              <a:rPr lang="en-US" sz="1600" dirty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of </a:t>
            </a:r>
            <a:r>
              <a:rPr lang="en-US" sz="1600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Combustion, </a:t>
            </a:r>
            <a:r>
              <a:rPr lang="en-US" sz="1600" dirty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RWTH Aachen </a:t>
            </a:r>
            <a:r>
              <a:rPr lang="en-US" sz="1600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University, Germany</a:t>
            </a:r>
          </a:p>
          <a:p>
            <a:pPr>
              <a:defRPr/>
            </a:pPr>
            <a:r>
              <a:rPr lang="en-US" sz="1600" baseline="30000" dirty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c</a:t>
            </a:r>
            <a:r>
              <a:rPr lang="en-US" sz="1600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   Department </a:t>
            </a:r>
            <a:r>
              <a:rPr lang="en-US" sz="1600" dirty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of </a:t>
            </a:r>
            <a:r>
              <a:rPr lang="en-US" sz="1600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Mathematics, Imperial College London, UK</a:t>
            </a:r>
          </a:p>
          <a:p>
            <a:pPr>
              <a:defRPr/>
            </a:pPr>
            <a:r>
              <a:rPr lang="en-US" sz="1600" baseline="30000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d</a:t>
            </a:r>
            <a:r>
              <a:rPr lang="en-US" sz="1600" dirty="0" smtClean="0">
                <a:latin typeface="Arial" pitchFamily="34" charset="0"/>
                <a:ea typeface="ＭＳ Ｐゴシック" pitchFamily="-128" charset="-128"/>
                <a:cs typeface="Arial" pitchFamily="34" charset="0"/>
              </a:rPr>
              <a:t>   Centre for Turbulence Research, Stanford University, USA</a:t>
            </a:r>
            <a:endParaRPr lang="en-US" sz="1600" baseline="30000" dirty="0" smtClean="0">
              <a:latin typeface="Arial" pitchFamily="34" charset="0"/>
              <a:ea typeface="ＭＳ Ｐゴシック" pitchFamily="-128" charset="-128"/>
              <a:cs typeface="Arial" pitchFamily="34" charset="0"/>
            </a:endParaRPr>
          </a:p>
          <a:p>
            <a:pPr>
              <a:defRPr/>
            </a:pPr>
            <a:endParaRPr lang="en-US" sz="1600" b="1" dirty="0" smtClean="0">
              <a:latin typeface="Arial" pitchFamily="34" charset="0"/>
              <a:ea typeface="ＭＳ Ｐゴシック" pitchFamily="-128" charset="-128"/>
              <a:cs typeface="Arial" pitchFamily="34" charset="0"/>
            </a:endParaRPr>
          </a:p>
          <a:p>
            <a:pPr>
              <a:defRPr/>
            </a:pPr>
            <a:endParaRPr lang="en-US" sz="1600" b="1" dirty="0" smtClean="0">
              <a:latin typeface="Arial" pitchFamily="34" charset="0"/>
              <a:ea typeface="ＭＳ Ｐゴシック" pitchFamily="-128" charset="-128"/>
              <a:cs typeface="Arial" pitchFamily="34" charset="0"/>
            </a:endParaRPr>
          </a:p>
          <a:p>
            <a:pPr>
              <a:defRPr/>
            </a:pPr>
            <a:endParaRPr lang="en-US" sz="1600" dirty="0">
              <a:solidFill>
                <a:srgbClr val="002060"/>
              </a:solidFill>
              <a:latin typeface="Arial" pitchFamily="34" charset="0"/>
              <a:ea typeface="ＭＳ Ｐゴシック" pitchFamily="-128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41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333399"/>
                </a:solidFill>
              </a:rPr>
              <a:t>Results</a:t>
            </a:r>
            <a:endParaRPr lang="en-US" sz="3200" b="1" dirty="0">
              <a:solidFill>
                <a:srgbClr val="33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87339"/>
            <a:ext cx="6172200" cy="1853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8" y="4110335"/>
            <a:ext cx="6190452" cy="18796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3392269"/>
            <a:ext cx="58674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The colors represent total energy E (increasing from blue to red) for an instantaneous reacting jet in </a:t>
            </a:r>
            <a:r>
              <a:rPr lang="en-US" sz="1200" dirty="0" err="1" smtClean="0">
                <a:latin typeface="Cambria"/>
                <a:cs typeface="Cambria"/>
              </a:rPr>
              <a:t>crossflow</a:t>
            </a:r>
            <a:r>
              <a:rPr lang="en-US" sz="1200" dirty="0" smtClean="0">
                <a:latin typeface="Cambria"/>
                <a:cs typeface="Cambria"/>
              </a:rPr>
              <a:t> flow field on the symmetry plane. The black line shows the contour for the reaction rate threshold used for the masking function.</a:t>
            </a:r>
            <a:endParaRPr lang="en-US" sz="1200" dirty="0">
              <a:latin typeface="Cambria"/>
              <a:cs typeface="Cambr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6019800"/>
            <a:ext cx="624840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Cambria"/>
                <a:cs typeface="Cambria"/>
              </a:rPr>
              <a:t>Relative sensitivity of the integral heat release for time period [0,T]  with (a) the entire computational domain and (b) a masked domain with respect to the combustion parameters.</a:t>
            </a:r>
            <a:endParaRPr lang="en-US" sz="1200" dirty="0">
              <a:latin typeface="Cambria"/>
              <a:cs typeface="Cambr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38200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Integral heat release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Find the sensitivity of integral heat release in period [0,T] </a:t>
            </a:r>
            <a:r>
              <a:rPr lang="en-US" sz="1400" dirty="0" err="1" smtClean="0">
                <a:latin typeface="Cambria"/>
                <a:cs typeface="Cambria"/>
              </a:rPr>
              <a:t>w.r.t</a:t>
            </a:r>
            <a:r>
              <a:rPr lang="en-US" sz="1400" dirty="0" smtClean="0">
                <a:latin typeface="Cambria"/>
                <a:cs typeface="Cambria"/>
              </a:rPr>
              <a:t>. combustion model parameters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86600" y="2971800"/>
            <a:ext cx="175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 smtClean="0">
                <a:latin typeface="Cambria"/>
                <a:cs typeface="Cambria"/>
              </a:rPr>
              <a:t>Zeldovich</a:t>
            </a:r>
            <a:r>
              <a:rPr lang="en-US" sz="1400" dirty="0" smtClean="0">
                <a:latin typeface="Cambria"/>
                <a:cs typeface="Cambria"/>
              </a:rPr>
              <a:t> number is most influential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86600" y="3962400"/>
            <a:ext cx="175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Masking doesn’t change relative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192909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333399"/>
                </a:solidFill>
              </a:rPr>
              <a:t>Results</a:t>
            </a:r>
            <a:endParaRPr lang="en-US" sz="3200" b="1" dirty="0">
              <a:solidFill>
                <a:srgbClr val="3333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838200"/>
            <a:ext cx="7848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Field sensitivities for combustion model parameters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Treat model parameters as functions in (</a:t>
            </a:r>
            <a:r>
              <a:rPr lang="en-US" sz="1400" dirty="0" err="1" smtClean="0">
                <a:latin typeface="Cambria"/>
                <a:cs typeface="Cambria"/>
              </a:rPr>
              <a:t>x,y,z</a:t>
            </a:r>
            <a:r>
              <a:rPr lang="en-US" sz="1400" dirty="0" smtClean="0">
                <a:latin typeface="Cambria"/>
                <a:cs typeface="Cambria"/>
              </a:rPr>
              <a:t>) space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Identify the most influential (sensitive) regions in the flow</a:t>
            </a:r>
            <a:endParaRPr lang="en-US" sz="1400" dirty="0">
              <a:latin typeface="Cambria"/>
              <a:cs typeface="Cambr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140093" cy="3374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5257800"/>
            <a:ext cx="43434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Red and blue contours show positive and negative sensitivity of the integral heat release with respect to the </a:t>
            </a:r>
            <a:r>
              <a:rPr lang="en-US" sz="1200" dirty="0" err="1" smtClean="0">
                <a:latin typeface="Cambria"/>
                <a:cs typeface="Cambria"/>
              </a:rPr>
              <a:t>Zeldovich</a:t>
            </a:r>
            <a:r>
              <a:rPr lang="en-US" sz="1200" dirty="0" smtClean="0">
                <a:latin typeface="Cambria"/>
                <a:cs typeface="Cambria"/>
              </a:rPr>
              <a:t> number </a:t>
            </a:r>
            <a:r>
              <a:rPr lang="en-US" sz="1200" dirty="0" err="1" smtClean="0">
                <a:latin typeface="Cambria"/>
                <a:cs typeface="Cambria"/>
              </a:rPr>
              <a:t>Ze</a:t>
            </a:r>
            <a:r>
              <a:rPr lang="en-US" sz="1200" dirty="0" smtClean="0">
                <a:latin typeface="Cambria"/>
                <a:cs typeface="Cambria"/>
              </a:rPr>
              <a:t>. Black lines are wall-normal velocity contours of the base flow, representing the shear layer upstream and downstream of the jet inlet.</a:t>
            </a:r>
            <a:endParaRPr lang="en-US" sz="1200" dirty="0">
              <a:latin typeface="Cambria"/>
              <a:cs typeface="Cambr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28956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Most influential region is located in the shear layer upstream of the jet, near the wall</a:t>
            </a:r>
            <a:endParaRPr lang="en-US" sz="14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779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678"/>
            <a:ext cx="9144000" cy="526722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Motivation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 bwMode="auto">
          <a:xfrm>
            <a:off x="0" y="65532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48006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Simulations of </a:t>
            </a:r>
            <a:r>
              <a:rPr lang="en-US" b="1" dirty="0" smtClean="0">
                <a:latin typeface="Cambria"/>
                <a:cs typeface="Cambria"/>
              </a:rPr>
              <a:t>reactive flows</a:t>
            </a:r>
            <a:r>
              <a:rPr lang="en-US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dirty="0" smtClean="0">
                <a:latin typeface="Cambria"/>
                <a:cs typeface="Cambria"/>
              </a:rPr>
              <a:t>rely on many </a:t>
            </a:r>
            <a:r>
              <a:rPr lang="en-US" b="1" dirty="0" smtClean="0">
                <a:solidFill>
                  <a:srgbClr val="000000"/>
                </a:solidFill>
                <a:latin typeface="Cambria"/>
                <a:cs typeface="Cambria"/>
              </a:rPr>
              <a:t>models</a:t>
            </a:r>
            <a:r>
              <a:rPr lang="en-US" dirty="0" smtClean="0">
                <a:latin typeface="Cambria"/>
                <a:cs typeface="Cambria"/>
              </a:rPr>
              <a:t>: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Cambria"/>
                <a:cs typeface="Cambria"/>
              </a:rPr>
              <a:t>Chemical mechanism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Cambria"/>
                <a:cs typeface="Cambria"/>
              </a:rPr>
              <a:t>Turbulent flow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Cambria"/>
                <a:cs typeface="Cambria"/>
              </a:rPr>
              <a:t>Turbulent/Chemistry interaction</a:t>
            </a:r>
          </a:p>
          <a:p>
            <a:pPr marL="171450" indent="-171450">
              <a:buFont typeface="Arial"/>
              <a:buChar char="•"/>
            </a:pPr>
            <a:endParaRPr lang="en-US" dirty="0" smtClean="0">
              <a:latin typeface="Cambria"/>
              <a:cs typeface="Cambria"/>
            </a:endParaRP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Model parameters are not known </a:t>
            </a:r>
            <a:r>
              <a:rPr lang="en-US" i="1" dirty="0" smtClean="0">
                <a:latin typeface="Cambria"/>
                <a:cs typeface="Cambria"/>
              </a:rPr>
              <a:t>a priori</a:t>
            </a:r>
            <a:endParaRPr lang="en-US" dirty="0" smtClean="0">
              <a:latin typeface="Cambria"/>
              <a:cs typeface="Cambria"/>
            </a:endParaRPr>
          </a:p>
          <a:p>
            <a:r>
              <a:rPr lang="en-US" dirty="0">
                <a:latin typeface="Cambria"/>
                <a:cs typeface="Cambria"/>
              </a:rPr>
              <a:t> </a:t>
            </a:r>
            <a:r>
              <a:rPr lang="en-US" dirty="0" smtClean="0">
                <a:latin typeface="Cambria"/>
                <a:cs typeface="Cambria"/>
              </a:rPr>
              <a:t>                  </a:t>
            </a:r>
            <a:r>
              <a:rPr lang="en-US" b="1" dirty="0" smtClean="0">
                <a:solidFill>
                  <a:srgbClr val="000000"/>
                </a:solidFill>
                <a:latin typeface="Cambria"/>
                <a:cs typeface="Cambria"/>
              </a:rPr>
              <a:t>sensitivity analysis </a:t>
            </a:r>
            <a:r>
              <a:rPr lang="en-US" dirty="0" err="1" smtClean="0">
                <a:latin typeface="Cambria"/>
                <a:cs typeface="Cambria"/>
              </a:rPr>
              <a:t>w.r.t</a:t>
            </a:r>
            <a:r>
              <a:rPr lang="en-US" dirty="0" smtClean="0">
                <a:latin typeface="Cambria"/>
                <a:cs typeface="Cambria"/>
              </a:rPr>
              <a:t>. model              parameters</a:t>
            </a:r>
          </a:p>
          <a:p>
            <a:endParaRPr lang="en-US" dirty="0" smtClean="0">
              <a:latin typeface="Cambria"/>
              <a:cs typeface="Cambria"/>
            </a:endParaRP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Large number of parameters              purely </a:t>
            </a:r>
            <a:r>
              <a:rPr lang="en-US" b="1" dirty="0" smtClean="0">
                <a:solidFill>
                  <a:srgbClr val="000000"/>
                </a:solidFill>
                <a:latin typeface="Cambria"/>
                <a:cs typeface="Cambria"/>
              </a:rPr>
              <a:t>forward approach </a:t>
            </a:r>
            <a:r>
              <a:rPr lang="en-US" dirty="0" smtClean="0">
                <a:latin typeface="Cambria"/>
                <a:cs typeface="Cambria"/>
              </a:rPr>
              <a:t>very</a:t>
            </a:r>
            <a:r>
              <a:rPr lang="en-US" b="1" dirty="0" smtClean="0">
                <a:solidFill>
                  <a:srgbClr val="000000"/>
                </a:solidFill>
                <a:latin typeface="Cambria"/>
                <a:cs typeface="Cambria"/>
              </a:rPr>
              <a:t> expensive </a:t>
            </a:r>
            <a:r>
              <a:rPr lang="en-US" dirty="0" smtClean="0">
                <a:latin typeface="Cambria"/>
                <a:cs typeface="Cambria"/>
              </a:rPr>
              <a:t>and infeasible</a:t>
            </a:r>
          </a:p>
          <a:p>
            <a:pPr marL="171450" indent="-171450">
              <a:buFont typeface="Arial"/>
              <a:buChar char="•"/>
            </a:pPr>
            <a:endParaRPr lang="en-US" dirty="0">
              <a:latin typeface="Cambria"/>
              <a:cs typeface="Cambria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mbria"/>
                <a:cs typeface="Cambria"/>
              </a:rPr>
              <a:t>Objective:</a:t>
            </a:r>
          </a:p>
          <a:p>
            <a:r>
              <a:rPr lang="en-US" dirty="0" smtClean="0">
                <a:latin typeface="Cambria"/>
                <a:cs typeface="Cambria"/>
              </a:rPr>
              <a:t>Use </a:t>
            </a:r>
            <a:r>
              <a:rPr lang="en-US" dirty="0" err="1" smtClean="0">
                <a:latin typeface="Cambria"/>
                <a:cs typeface="Cambria"/>
              </a:rPr>
              <a:t>adjoint</a:t>
            </a:r>
            <a:r>
              <a:rPr lang="en-US" dirty="0" smtClean="0">
                <a:latin typeface="Cambria"/>
                <a:cs typeface="Cambria"/>
              </a:rPr>
              <a:t>-based technology to extract model parameter sensitivity analysis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76" y="1061216"/>
            <a:ext cx="3212888" cy="205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76" y="3148824"/>
            <a:ext cx="3112933" cy="21340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99282" y="2116710"/>
            <a:ext cx="1374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Non-reacting </a:t>
            </a:r>
          </a:p>
          <a:p>
            <a:r>
              <a:rPr lang="en-US" sz="1400" dirty="0" smtClean="0">
                <a:latin typeface="Cambria"/>
                <a:cs typeface="Cambria"/>
              </a:rPr>
              <a:t>jet in </a:t>
            </a:r>
            <a:r>
              <a:rPr lang="en-US" sz="1400" dirty="0" err="1" smtClean="0">
                <a:latin typeface="Cambria"/>
                <a:cs typeface="Cambria"/>
              </a:rPr>
              <a:t>crossflow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1682" y="4288410"/>
            <a:ext cx="1374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Reacting</a:t>
            </a:r>
          </a:p>
          <a:p>
            <a:r>
              <a:rPr lang="en-US" sz="1400" dirty="0" smtClean="0">
                <a:latin typeface="Cambria"/>
                <a:cs typeface="Cambria"/>
              </a:rPr>
              <a:t>jet in </a:t>
            </a:r>
            <a:r>
              <a:rPr lang="en-US" sz="1400" dirty="0" err="1" smtClean="0">
                <a:latin typeface="Cambria"/>
                <a:cs typeface="Cambria"/>
              </a:rPr>
              <a:t>crossflow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0076" y="914401"/>
            <a:ext cx="3687724" cy="52578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6400" y="5181600"/>
            <a:ext cx="35052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The red </a:t>
            </a:r>
            <a:r>
              <a:rPr lang="en-US" sz="1400" dirty="0" err="1" smtClean="0">
                <a:latin typeface="Cambria"/>
                <a:cs typeface="Cambria"/>
              </a:rPr>
              <a:t>iso</a:t>
            </a:r>
            <a:r>
              <a:rPr lang="en-US" sz="1400" dirty="0" smtClean="0">
                <a:latin typeface="Cambria"/>
                <a:cs typeface="Cambria"/>
              </a:rPr>
              <a:t>-surfaces of Q criterion indicate </a:t>
            </a:r>
            <a:r>
              <a:rPr lang="en-US" sz="1400" dirty="0" err="1" smtClean="0">
                <a:latin typeface="Cambria"/>
                <a:cs typeface="Cambria"/>
              </a:rPr>
              <a:t>vortical</a:t>
            </a:r>
            <a:r>
              <a:rPr lang="en-US" sz="1400" dirty="0" smtClean="0">
                <a:latin typeface="Cambria"/>
                <a:cs typeface="Cambria"/>
              </a:rPr>
              <a:t> structures in instantaneous flow fields of reacting and non-reacting jets in </a:t>
            </a:r>
            <a:r>
              <a:rPr lang="en-US" sz="1400" dirty="0" err="1" smtClean="0">
                <a:latin typeface="Cambria"/>
                <a:cs typeface="Cambria"/>
              </a:rPr>
              <a:t>crossflow</a:t>
            </a:r>
            <a:endParaRPr lang="en-US" sz="1400" dirty="0">
              <a:latin typeface="Cambria"/>
              <a:cs typeface="Cambria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09600" y="3048000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3429000" y="3886200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04800" y="4724400"/>
            <a:ext cx="4800600" cy="990600"/>
          </a:xfrm>
          <a:prstGeom prst="roundRect">
            <a:avLst/>
          </a:prstGeom>
          <a:gradFill flip="none" rotWithShape="1">
            <a:gsLst>
              <a:gs pos="0">
                <a:schemeClr val="tx1">
                  <a:alpha val="27000"/>
                </a:schemeClr>
              </a:gs>
              <a:gs pos="100000">
                <a:srgbClr val="7D7D7D">
                  <a:alpha val="27000"/>
                </a:srgbClr>
              </a:gs>
            </a:gsLst>
            <a:lin ang="5400000" scaled="1"/>
            <a:tileRect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4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78"/>
            <a:ext cx="9144000" cy="526722"/>
          </a:xfrm>
        </p:spPr>
        <p:txBody>
          <a:bodyPr/>
          <a:lstStyle/>
          <a:p>
            <a:r>
              <a:rPr lang="en-US" sz="3200" b="1" dirty="0" smtClean="0">
                <a:solidFill>
                  <a:srgbClr val="333399"/>
                </a:solidFill>
              </a:rPr>
              <a:t>Configuration</a:t>
            </a:r>
            <a:endParaRPr lang="en-US" sz="3200" b="1" dirty="0">
              <a:solidFill>
                <a:srgbClr val="33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8498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 </a:t>
            </a:r>
            <a:r>
              <a:rPr lang="en-US" dirty="0" err="1" smtClean="0">
                <a:solidFill>
                  <a:srgbClr val="3366FF"/>
                </a:solidFill>
                <a:latin typeface="Cambria"/>
                <a:cs typeface="Cambria"/>
              </a:rPr>
              <a:t>Crossflow</a:t>
            </a:r>
            <a:r>
              <a:rPr lang="en-US" dirty="0" smtClean="0">
                <a:solidFill>
                  <a:srgbClr val="3366FF"/>
                </a:solidFill>
                <a:latin typeface="Cambria"/>
                <a:cs typeface="Cambria"/>
              </a:rPr>
              <a:t> (air)</a:t>
            </a:r>
            <a:endParaRPr lang="en-US" dirty="0">
              <a:solidFill>
                <a:srgbClr val="3366FF"/>
              </a:solidFill>
              <a:latin typeface="Cambria"/>
              <a:cs typeface="Cambr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2308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       </a:t>
            </a:r>
            <a:r>
              <a:rPr lang="en-US" dirty="0" smtClean="0">
                <a:solidFill>
                  <a:srgbClr val="008000"/>
                </a:solidFill>
                <a:latin typeface="Cambria"/>
                <a:cs typeface="Cambria"/>
              </a:rPr>
              <a:t>Jet        (fuel)</a:t>
            </a:r>
            <a:endParaRPr lang="en-US" dirty="0">
              <a:solidFill>
                <a:srgbClr val="008000"/>
              </a:solidFill>
              <a:latin typeface="Cambria"/>
              <a:cs typeface="Cambr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5926" y="849868"/>
            <a:ext cx="425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Laminar boundary layer over a flat plate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5926" y="1230868"/>
            <a:ext cx="454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Laminar circular jet in wall normal direction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6357139" cy="4068568"/>
          </a:xfrm>
          <a:prstGeom prst="rect">
            <a:avLst/>
          </a:prstGeom>
        </p:spPr>
      </p:pic>
      <p:sp>
        <p:nvSpPr>
          <p:cNvPr id="25" name="Up Arrow 24"/>
          <p:cNvSpPr/>
          <p:nvPr/>
        </p:nvSpPr>
        <p:spPr bwMode="auto">
          <a:xfrm>
            <a:off x="2209800" y="5105400"/>
            <a:ext cx="381000" cy="838200"/>
          </a:xfrm>
          <a:prstGeom prst="upArrow">
            <a:avLst/>
          </a:prstGeom>
          <a:solidFill>
            <a:srgbClr val="008000"/>
          </a:solidFill>
          <a:ln w="63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9774668">
            <a:off x="254364" y="3213995"/>
            <a:ext cx="975364" cy="381000"/>
          </a:xfrm>
          <a:prstGeom prst="rightArrow">
            <a:avLst/>
          </a:prstGeom>
          <a:solidFill>
            <a:srgbClr val="3366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2540126" y="1078468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2540126" y="1459468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228600" y="2514600"/>
            <a:ext cx="1096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Ma = 0.2</a:t>
            </a:r>
          </a:p>
          <a:p>
            <a:r>
              <a:rPr lang="en-US" sz="1400" dirty="0" smtClean="0">
                <a:latin typeface="Cambria"/>
                <a:cs typeface="Cambria"/>
              </a:rPr>
              <a:t>Re = 10,000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0345" y="6019800"/>
            <a:ext cx="2266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Cambria"/>
                <a:cs typeface="Cambria"/>
              </a:rPr>
              <a:t>V</a:t>
            </a:r>
            <a:r>
              <a:rPr lang="en-US" sz="1400" baseline="-25000" dirty="0" err="1" smtClean="0">
                <a:latin typeface="Cambria"/>
                <a:cs typeface="Cambria"/>
              </a:rPr>
              <a:t>jet</a:t>
            </a:r>
            <a:r>
              <a:rPr lang="en-US" sz="1400" dirty="0" smtClean="0">
                <a:latin typeface="Cambria"/>
                <a:cs typeface="Cambria"/>
              </a:rPr>
              <a:t>/V</a:t>
            </a:r>
            <a:r>
              <a:rPr lang="en-US" sz="1400" baseline="-25000" dirty="0" smtClean="0">
                <a:latin typeface="Cambria"/>
                <a:cs typeface="Cambria"/>
              </a:rPr>
              <a:t>∞</a:t>
            </a:r>
            <a:r>
              <a:rPr lang="en-US" sz="1400" dirty="0" smtClean="0">
                <a:latin typeface="Cambria"/>
                <a:cs typeface="Cambria"/>
              </a:rPr>
              <a:t>=3</a:t>
            </a:r>
          </a:p>
          <a:p>
            <a:pPr algn="ctr"/>
            <a:r>
              <a:rPr lang="en-US" sz="1400" dirty="0" smtClean="0">
                <a:latin typeface="Cambria"/>
                <a:cs typeface="Cambria"/>
              </a:rPr>
              <a:t>Nozzle Diameter (D) = 0.05</a:t>
            </a:r>
            <a:endParaRPr lang="en-US" sz="1400" dirty="0">
              <a:latin typeface="Cambria"/>
              <a:cs typeface="Cambria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168544"/>
              </p:ext>
            </p:extLst>
          </p:nvPr>
        </p:nvGraphicFramePr>
        <p:xfrm>
          <a:off x="4648200" y="4038600"/>
          <a:ext cx="4191000" cy="1737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47750"/>
                <a:gridCol w="1047750"/>
                <a:gridCol w="1047750"/>
                <a:gridCol w="1047750"/>
              </a:tblGrid>
              <a:tr h="3385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dirty="0" smtClean="0"/>
                        <a:t>Grid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584421">
                <a:tc>
                  <a:txBody>
                    <a:bodyPr/>
                    <a:lstStyle/>
                    <a:p>
                      <a:r>
                        <a:rPr lang="en-US" dirty="0" smtClean="0"/>
                        <a:t>BC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Inflow/outflow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Wall/outflow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Periodic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74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78"/>
            <a:ext cx="9144000" cy="526722"/>
          </a:xfrm>
        </p:spPr>
        <p:txBody>
          <a:bodyPr/>
          <a:lstStyle/>
          <a:p>
            <a:r>
              <a:rPr lang="en-US" sz="3200" b="1" dirty="0" smtClean="0">
                <a:solidFill>
                  <a:srgbClr val="333399"/>
                </a:solidFill>
              </a:rPr>
              <a:t>Numerical framework</a:t>
            </a:r>
            <a:endParaRPr lang="en-US" sz="3200" b="1" dirty="0">
              <a:solidFill>
                <a:srgbClr val="33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919877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Cambria"/>
                <a:cs typeface="Cambria"/>
              </a:rPr>
              <a:t>Compressible</a:t>
            </a:r>
            <a:r>
              <a:rPr lang="en-US" dirty="0" smtClean="0">
                <a:latin typeface="Cambria"/>
                <a:cs typeface="Cambria"/>
              </a:rPr>
              <a:t> </a:t>
            </a:r>
            <a:r>
              <a:rPr lang="en-US" b="1" dirty="0" smtClean="0">
                <a:latin typeface="Cambria"/>
                <a:cs typeface="Cambria"/>
              </a:rPr>
              <a:t>NS</a:t>
            </a:r>
            <a:r>
              <a:rPr lang="en-US" dirty="0" smtClean="0">
                <a:latin typeface="Cambria"/>
                <a:cs typeface="Cambria"/>
              </a:rPr>
              <a:t> equations, ideal gas, </a:t>
            </a:r>
            <a:r>
              <a:rPr lang="en-US" b="1" dirty="0" smtClean="0">
                <a:latin typeface="Cambria"/>
                <a:cs typeface="Cambria"/>
              </a:rPr>
              <a:t>Ma = 0.2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Cambria"/>
                <a:cs typeface="Cambria"/>
              </a:rPr>
              <a:t>Fourth</a:t>
            </a:r>
            <a:r>
              <a:rPr lang="en-US" dirty="0" smtClean="0">
                <a:latin typeface="Cambria"/>
                <a:cs typeface="Cambria"/>
              </a:rPr>
              <a:t>-</a:t>
            </a:r>
            <a:r>
              <a:rPr lang="en-US" b="1" dirty="0" smtClean="0">
                <a:latin typeface="Cambria"/>
                <a:cs typeface="Cambria"/>
              </a:rPr>
              <a:t>order</a:t>
            </a:r>
            <a:r>
              <a:rPr lang="en-US" dirty="0" smtClean="0">
                <a:latin typeface="Cambria"/>
                <a:cs typeface="Cambria"/>
              </a:rPr>
              <a:t> finite differences in three spatial directions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Cambria"/>
                <a:cs typeface="Cambria"/>
              </a:rPr>
              <a:t>Staggered</a:t>
            </a:r>
            <a:r>
              <a:rPr lang="en-US" dirty="0" smtClean="0">
                <a:latin typeface="Cambria"/>
                <a:cs typeface="Cambria"/>
              </a:rPr>
              <a:t> variables, </a:t>
            </a:r>
            <a:r>
              <a:rPr lang="en-US" b="1" dirty="0" smtClean="0">
                <a:latin typeface="Cambria"/>
                <a:cs typeface="Cambria"/>
              </a:rPr>
              <a:t>Curvilinear</a:t>
            </a:r>
            <a:r>
              <a:rPr lang="en-US" dirty="0" smtClean="0">
                <a:latin typeface="Cambria"/>
                <a:cs typeface="Cambria"/>
              </a:rPr>
              <a:t> coordinates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Staggered variables are taken care of through local treatment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The geometric coefficients are simply multiplied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Time advancement scheme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NS equations : low storage </a:t>
            </a:r>
            <a:r>
              <a:rPr lang="en-US" b="1" dirty="0" smtClean="0">
                <a:latin typeface="Cambria"/>
                <a:cs typeface="Cambria"/>
              </a:rPr>
              <a:t>RK3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Chemistry      : </a:t>
            </a:r>
            <a:r>
              <a:rPr lang="en-US" b="1" dirty="0" smtClean="0">
                <a:latin typeface="Cambria"/>
                <a:cs typeface="Cambria"/>
              </a:rPr>
              <a:t>fifth-order </a:t>
            </a:r>
            <a:r>
              <a:rPr lang="en-US" dirty="0" smtClean="0">
                <a:latin typeface="Cambria"/>
                <a:cs typeface="Cambria"/>
              </a:rPr>
              <a:t>backward differentiation (</a:t>
            </a:r>
            <a:r>
              <a:rPr lang="en-US" b="1" dirty="0" smtClean="0">
                <a:latin typeface="Cambria"/>
                <a:cs typeface="Cambria"/>
              </a:rPr>
              <a:t>DVODE</a:t>
            </a:r>
            <a:r>
              <a:rPr lang="en-US" dirty="0" smtClean="0">
                <a:latin typeface="Cambria"/>
                <a:cs typeface="Cambria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Cambria"/>
                <a:cs typeface="Cambria"/>
              </a:rPr>
              <a:t>Sponges</a:t>
            </a:r>
            <a:r>
              <a:rPr lang="en-US" dirty="0" smtClean="0">
                <a:latin typeface="Cambria"/>
                <a:cs typeface="Cambria"/>
              </a:rPr>
              <a:t> are used at all the boundaries except the wall 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67972"/>
            <a:ext cx="1291277" cy="2804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39172"/>
            <a:ext cx="1487313" cy="483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96372"/>
            <a:ext cx="2453099" cy="470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053572"/>
            <a:ext cx="3245048" cy="434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510772"/>
            <a:ext cx="2849072" cy="4402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36576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NS equations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4038600" y="3657600"/>
            <a:ext cx="0" cy="2971800"/>
          </a:xfrm>
          <a:prstGeom prst="line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4311308" y="3657600"/>
            <a:ext cx="11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Chemistry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4114800"/>
            <a:ext cx="2119469" cy="762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3200" y="4114800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Da : </a:t>
            </a:r>
            <a:r>
              <a:rPr lang="en-US" sz="1400" dirty="0" err="1" smtClean="0">
                <a:latin typeface="Cambria"/>
                <a:cs typeface="Cambria"/>
              </a:rPr>
              <a:t>Damkohler</a:t>
            </a:r>
            <a:r>
              <a:rPr lang="en-US" sz="1400" dirty="0" smtClean="0">
                <a:latin typeface="Cambria"/>
                <a:cs typeface="Cambria"/>
              </a:rPr>
              <a:t> number</a:t>
            </a:r>
          </a:p>
          <a:p>
            <a:r>
              <a:rPr lang="en-US" sz="1400" dirty="0" err="1" smtClean="0">
                <a:latin typeface="Cambria"/>
                <a:cs typeface="Cambria"/>
              </a:rPr>
              <a:t>Ce</a:t>
            </a:r>
            <a:r>
              <a:rPr lang="en-US" sz="1400" dirty="0" smtClean="0">
                <a:latin typeface="Cambria"/>
                <a:cs typeface="Cambria"/>
              </a:rPr>
              <a:t> : Heat release parameter</a:t>
            </a:r>
          </a:p>
          <a:p>
            <a:r>
              <a:rPr lang="en-US" sz="1400" dirty="0" err="1" smtClean="0">
                <a:latin typeface="Cambria"/>
                <a:cs typeface="Cambria"/>
              </a:rPr>
              <a:t>Ze</a:t>
            </a:r>
            <a:r>
              <a:rPr lang="en-US" sz="1400" dirty="0" smtClean="0">
                <a:latin typeface="Cambria"/>
                <a:cs typeface="Cambria"/>
              </a:rPr>
              <a:t> : </a:t>
            </a:r>
            <a:r>
              <a:rPr lang="en-US" sz="1400" dirty="0" err="1" smtClean="0">
                <a:latin typeface="Cambria"/>
                <a:cs typeface="Cambria"/>
              </a:rPr>
              <a:t>Zeldovich</a:t>
            </a:r>
            <a:r>
              <a:rPr lang="en-US" sz="1400" dirty="0" smtClean="0">
                <a:latin typeface="Cambria"/>
                <a:cs typeface="Cambria"/>
              </a:rPr>
              <a:t> number</a:t>
            </a:r>
            <a:endParaRPr lang="en-US" sz="1400" dirty="0">
              <a:latin typeface="Cambria"/>
              <a:cs typeface="Cambri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5562600"/>
            <a:ext cx="3048000" cy="6766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19600" y="5257800"/>
            <a:ext cx="4405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State variable (q) and combustion parameters (g) are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115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78"/>
            <a:ext cx="9144000" cy="526722"/>
          </a:xfrm>
        </p:spPr>
        <p:txBody>
          <a:bodyPr/>
          <a:lstStyle/>
          <a:p>
            <a:r>
              <a:rPr lang="en-US" sz="3200" b="1" dirty="0" smtClean="0">
                <a:solidFill>
                  <a:srgbClr val="333399"/>
                </a:solidFill>
              </a:rPr>
              <a:t>Mathematical formulation</a:t>
            </a:r>
            <a:endParaRPr lang="en-US" sz="3200" b="1" dirty="0">
              <a:solidFill>
                <a:srgbClr val="33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72164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Constraint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219051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Cost</a:t>
            </a:r>
            <a:r>
              <a:rPr lang="en-US" dirty="0" smtClean="0"/>
              <a:t> </a:t>
            </a:r>
            <a:r>
              <a:rPr lang="en-US" dirty="0" smtClean="0">
                <a:latin typeface="Cambria"/>
                <a:cs typeface="Cambria"/>
              </a:rPr>
              <a:t>function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71800" y="1721644"/>
            <a:ext cx="167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State</a:t>
            </a:r>
            <a:r>
              <a:rPr lang="en-US" dirty="0" smtClean="0"/>
              <a:t> </a:t>
            </a:r>
            <a:r>
              <a:rPr lang="en-US" dirty="0" smtClean="0">
                <a:latin typeface="Cambria"/>
                <a:cs typeface="Cambria"/>
              </a:rPr>
              <a:t>equation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1800" y="2190512"/>
            <a:ext cx="212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Quantity of interest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362200" y="1950244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362200" y="2419112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569244"/>
            <a:ext cx="2758382" cy="612429"/>
          </a:xfrm>
          <a:prstGeom prst="rect">
            <a:avLst/>
          </a:prstGeom>
          <a:ln w="3175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178844"/>
            <a:ext cx="2438400" cy="541325"/>
          </a:xfrm>
          <a:prstGeom prst="rect">
            <a:avLst/>
          </a:prstGeom>
          <a:ln w="3175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9" name="Straight Arrow Connector 18"/>
          <p:cNvCxnSpPr/>
          <p:nvPr/>
        </p:nvCxnSpPr>
        <p:spPr bwMode="auto">
          <a:xfrm>
            <a:off x="5029200" y="1950244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5029200" y="2419112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609600" y="286464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Forming the Lagrange functional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52800"/>
            <a:ext cx="4724400" cy="561266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2" name="Rounded Rectangle 21"/>
          <p:cNvSpPr/>
          <p:nvPr/>
        </p:nvSpPr>
        <p:spPr>
          <a:xfrm>
            <a:off x="2667000" y="3505200"/>
            <a:ext cx="258696" cy="293956"/>
          </a:xfrm>
          <a:prstGeom prst="roundRect">
            <a:avLst/>
          </a:prstGeom>
          <a:solidFill>
            <a:srgbClr val="0000FF">
              <a:alpha val="27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419600" y="3505200"/>
            <a:ext cx="152400" cy="293956"/>
          </a:xfrm>
          <a:prstGeom prst="roundRect">
            <a:avLst/>
          </a:prstGeom>
          <a:solidFill>
            <a:srgbClr val="0000FF">
              <a:alpha val="27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5638800" y="2940844"/>
            <a:ext cx="0" cy="2209800"/>
          </a:xfrm>
          <a:prstGeom prst="line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609600" y="4019312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Setting variation </a:t>
            </a:r>
            <a:r>
              <a:rPr lang="en-US" dirty="0" err="1" smtClean="0">
                <a:latin typeface="Cambria"/>
                <a:cs typeface="Cambria"/>
              </a:rPr>
              <a:t>w.r.t</a:t>
            </a:r>
            <a:r>
              <a:rPr lang="en-US" dirty="0" smtClean="0">
                <a:latin typeface="Cambria"/>
                <a:cs typeface="Cambria"/>
              </a:rPr>
              <a:t>. state variables to zero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464844"/>
            <a:ext cx="3657600" cy="551653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 bwMode="auto">
          <a:xfrm>
            <a:off x="6553200" y="2636044"/>
            <a:ext cx="0" cy="45720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7543800" y="2636044"/>
            <a:ext cx="0" cy="45720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6172200" y="3169444"/>
            <a:ext cx="9906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Terminal rate of heat release</a:t>
            </a:r>
            <a:endParaRPr lang="en-US" sz="1200" dirty="0">
              <a:latin typeface="Cambria"/>
              <a:cs typeface="Cambr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39000" y="3169444"/>
            <a:ext cx="1066800" cy="6463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Integral heat release</a:t>
            </a:r>
          </a:p>
          <a:p>
            <a:endParaRPr lang="en-US" sz="1200" dirty="0">
              <a:latin typeface="Cambria"/>
              <a:cs typeface="Cambria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553200" y="3855244"/>
            <a:ext cx="0" cy="45720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7543800" y="3855244"/>
            <a:ext cx="0" cy="45720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6172200" y="4351913"/>
            <a:ext cx="9906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Initializes the </a:t>
            </a:r>
            <a:r>
              <a:rPr lang="en-US" sz="1200" dirty="0" err="1" smtClean="0">
                <a:latin typeface="Cambria"/>
                <a:cs typeface="Cambria"/>
              </a:rPr>
              <a:t>adjoint</a:t>
            </a:r>
            <a:r>
              <a:rPr lang="en-US" sz="1200" dirty="0" smtClean="0">
                <a:latin typeface="Cambria"/>
                <a:cs typeface="Cambria"/>
              </a:rPr>
              <a:t> variables</a:t>
            </a:r>
            <a:endParaRPr lang="en-US" sz="1200" dirty="0">
              <a:latin typeface="Cambria"/>
              <a:cs typeface="Cambri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9000" y="4351913"/>
            <a:ext cx="1066800" cy="6463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Drives the </a:t>
            </a:r>
            <a:r>
              <a:rPr lang="en-US" sz="1200" dirty="0" err="1" smtClean="0">
                <a:latin typeface="Cambria"/>
                <a:cs typeface="Cambria"/>
              </a:rPr>
              <a:t>adjoint</a:t>
            </a:r>
            <a:r>
              <a:rPr lang="en-US" sz="1200" dirty="0" smtClean="0">
                <a:latin typeface="Cambria"/>
                <a:cs typeface="Cambria"/>
              </a:rPr>
              <a:t> equations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" y="5150644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Variation </a:t>
            </a:r>
            <a:r>
              <a:rPr lang="en-US" dirty="0" err="1" smtClean="0"/>
              <a:t>w.r.t</a:t>
            </a:r>
            <a:r>
              <a:rPr lang="en-US" dirty="0" smtClean="0"/>
              <a:t>. combustion parameters gives the sensitivity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715000"/>
            <a:ext cx="3236496" cy="640556"/>
          </a:xfrm>
          <a:prstGeom prst="rect">
            <a:avLst/>
          </a:prstGeom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0" name="Rounded Rectangle 39"/>
          <p:cNvSpPr/>
          <p:nvPr/>
        </p:nvSpPr>
        <p:spPr>
          <a:xfrm>
            <a:off x="2667000" y="4464844"/>
            <a:ext cx="334896" cy="533400"/>
          </a:xfrm>
          <a:prstGeom prst="roundRect">
            <a:avLst/>
          </a:prstGeom>
          <a:solidFill>
            <a:srgbClr val="008000">
              <a:alpha val="27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932304" y="4464844"/>
            <a:ext cx="563496" cy="533400"/>
          </a:xfrm>
          <a:prstGeom prst="roundRect">
            <a:avLst/>
          </a:prstGeom>
          <a:solidFill>
            <a:srgbClr val="FF0000">
              <a:alpha val="27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14400" y="877669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        State variables                           </a:t>
            </a:r>
            <a:r>
              <a:rPr lang="en-US" b="1" dirty="0" smtClean="0">
                <a:latin typeface="Cambria"/>
                <a:cs typeface="Cambria"/>
              </a:rPr>
              <a:t>q</a:t>
            </a:r>
          </a:p>
          <a:p>
            <a:r>
              <a:rPr lang="en-US" dirty="0" smtClean="0">
                <a:latin typeface="Cambria"/>
                <a:cs typeface="Cambria"/>
              </a:rPr>
              <a:t>Combustion parameters                 </a:t>
            </a:r>
            <a:r>
              <a:rPr lang="en-US" b="1" dirty="0" smtClean="0">
                <a:latin typeface="Cambria"/>
                <a:cs typeface="Cambria"/>
              </a:rPr>
              <a:t>g</a:t>
            </a:r>
            <a:endParaRPr lang="en-US" b="1" dirty="0">
              <a:latin typeface="Cambria"/>
              <a:cs typeface="Cambria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3429000" y="1106269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3429000" y="1334869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752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1" grpId="0" animBg="1"/>
      <p:bldP spid="32" grpId="0" animBg="1"/>
      <p:bldP spid="35" grpId="0" animBg="1"/>
      <p:bldP spid="36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78"/>
            <a:ext cx="9144000" cy="526722"/>
          </a:xfrm>
        </p:spPr>
        <p:txBody>
          <a:bodyPr/>
          <a:lstStyle/>
          <a:p>
            <a:r>
              <a:rPr lang="en-US" sz="3200" b="1" dirty="0" err="1" smtClean="0">
                <a:solidFill>
                  <a:srgbClr val="333399"/>
                </a:solidFill>
              </a:rPr>
              <a:t>Adjoint</a:t>
            </a:r>
            <a:r>
              <a:rPr lang="en-US" sz="3200" b="1" dirty="0" smtClean="0">
                <a:solidFill>
                  <a:srgbClr val="333399"/>
                </a:solidFill>
              </a:rPr>
              <a:t> framework</a:t>
            </a:r>
            <a:endParaRPr lang="en-US" sz="3200" b="1" dirty="0">
              <a:solidFill>
                <a:srgbClr val="33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1066800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Two strategies:</a:t>
            </a:r>
            <a:endParaRPr lang="en-US" dirty="0">
              <a:latin typeface="Cambria"/>
              <a:cs typeface="Cambria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Find the continuous </a:t>
            </a:r>
            <a:r>
              <a:rPr lang="en-US" dirty="0" err="1" smtClean="0">
                <a:latin typeface="Cambria"/>
                <a:cs typeface="Cambria"/>
              </a:rPr>
              <a:t>adjoint</a:t>
            </a:r>
            <a:r>
              <a:rPr lang="en-US" dirty="0" smtClean="0">
                <a:latin typeface="Cambria"/>
                <a:cs typeface="Cambria"/>
              </a:rPr>
              <a:t> and then discretize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Fine the discrete form of the inverse equations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Discrete </a:t>
            </a:r>
            <a:r>
              <a:rPr lang="en-US" dirty="0" err="1" smtClean="0">
                <a:latin typeface="Cambria"/>
                <a:cs typeface="Cambria"/>
              </a:rPr>
              <a:t>adjoint</a:t>
            </a:r>
            <a:r>
              <a:rPr lang="en-US" dirty="0" smtClean="0">
                <a:latin typeface="Cambria"/>
                <a:cs typeface="Cambria"/>
              </a:rPr>
              <a:t> approach of </a:t>
            </a:r>
            <a:r>
              <a:rPr lang="en-US" dirty="0" err="1" smtClean="0">
                <a:latin typeface="Cambria"/>
                <a:cs typeface="Cambria"/>
              </a:rPr>
              <a:t>Fosas</a:t>
            </a:r>
            <a:r>
              <a:rPr lang="en-US" dirty="0" smtClean="0">
                <a:latin typeface="Cambria"/>
                <a:cs typeface="Cambria"/>
              </a:rPr>
              <a:t> de Pando </a:t>
            </a:r>
            <a:r>
              <a:rPr lang="en-US" i="1" dirty="0" smtClean="0">
                <a:latin typeface="Cambria"/>
                <a:cs typeface="Cambria"/>
              </a:rPr>
              <a:t>et al.</a:t>
            </a:r>
            <a:r>
              <a:rPr lang="en-US" dirty="0" smtClean="0">
                <a:latin typeface="Cambria"/>
                <a:cs typeface="Cambria"/>
              </a:rPr>
              <a:t> (2012)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Flexible framework, same procedure independent of the complexity of the underlying non-linear equations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Matrices are not formally built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371600" y="3886200"/>
            <a:ext cx="1716609" cy="658005"/>
          </a:xfrm>
          <a:prstGeom prst="roundRect">
            <a:avLst/>
          </a:prstGeom>
          <a:solidFill>
            <a:srgbClr val="3366FF">
              <a:alpha val="38000"/>
            </a:srgb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Nonlinear F(</a:t>
            </a:r>
            <a:r>
              <a:rPr lang="en-US" dirty="0" err="1" smtClean="0">
                <a:solidFill>
                  <a:srgbClr val="000000"/>
                </a:solidFill>
              </a:rPr>
              <a:t>q,g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71600" y="4925205"/>
            <a:ext cx="1775841" cy="505605"/>
          </a:xfrm>
          <a:prstGeom prst="roundRect">
            <a:avLst/>
          </a:prstGeom>
          <a:solidFill>
            <a:srgbClr val="3366FF">
              <a:alpha val="38000"/>
            </a:srgb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000000"/>
                </a:solidFill>
              </a:rPr>
              <a:t>d</a:t>
            </a:r>
            <a:r>
              <a:rPr lang="en-US" sz="1400" i="1" dirty="0" smtClean="0">
                <a:solidFill>
                  <a:srgbClr val="000000"/>
                </a:solidFill>
              </a:rPr>
              <a:t>(F(</a:t>
            </a:r>
            <a:r>
              <a:rPr lang="en-US" sz="1400" i="1" dirty="0" err="1" smtClean="0">
                <a:solidFill>
                  <a:srgbClr val="000000"/>
                </a:solidFill>
              </a:rPr>
              <a:t>q,g</a:t>
            </a:r>
            <a:r>
              <a:rPr lang="en-US" sz="1400" i="1" dirty="0" smtClean="0">
                <a:solidFill>
                  <a:srgbClr val="000000"/>
                </a:solidFill>
              </a:rPr>
              <a:t>))/</a:t>
            </a:r>
            <a:r>
              <a:rPr lang="en-US" sz="1400" i="1" dirty="0" err="1" smtClean="0">
                <a:solidFill>
                  <a:srgbClr val="000000"/>
                </a:solidFill>
              </a:rPr>
              <a:t>dq</a:t>
            </a:r>
            <a:r>
              <a:rPr lang="en-US" sz="1400" i="1" dirty="0" smtClean="0">
                <a:solidFill>
                  <a:srgbClr val="000000"/>
                </a:solidFill>
              </a:rPr>
              <a:t> = L</a:t>
            </a:r>
            <a:r>
              <a:rPr lang="en-US" sz="1400" i="1" baseline="-25000" dirty="0" smtClean="0">
                <a:solidFill>
                  <a:srgbClr val="000000"/>
                </a:solidFill>
              </a:rPr>
              <a:t>f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smtClean="0">
                <a:solidFill>
                  <a:srgbClr val="000000"/>
                </a:solidFill>
              </a:rPr>
              <a:t>. q</a:t>
            </a:r>
            <a:endParaRPr lang="en-US" sz="1400" i="1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1600" y="5534805"/>
            <a:ext cx="1858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</a:rPr>
              <a:t>Local differentiation </a:t>
            </a:r>
            <a:endParaRPr lang="en-US" sz="1600" dirty="0">
              <a:solidFill>
                <a:srgbClr val="3366FF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088208" y="4297282"/>
            <a:ext cx="540909" cy="58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3400" y="4114800"/>
            <a:ext cx="3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q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3629117" y="4081277"/>
            <a:ext cx="76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</a:t>
            </a:r>
            <a:r>
              <a:rPr lang="en-US" i="1" dirty="0" err="1" smtClean="0"/>
              <a:t>q</a:t>
            </a:r>
            <a:r>
              <a:rPr lang="en-US" i="1" dirty="0" smtClean="0"/>
              <a:t>/</a:t>
            </a:r>
            <a:r>
              <a:rPr lang="en-US" i="1" dirty="0" err="1" smtClean="0"/>
              <a:t>dt</a:t>
            </a:r>
            <a:endParaRPr lang="en-US" i="1" dirty="0"/>
          </a:p>
        </p:txBody>
      </p:sp>
      <p:sp>
        <p:nvSpPr>
          <p:cNvPr id="41" name="Rounded Rectangle 40"/>
          <p:cNvSpPr/>
          <p:nvPr/>
        </p:nvSpPr>
        <p:spPr>
          <a:xfrm>
            <a:off x="5756599" y="4038600"/>
            <a:ext cx="1281718" cy="505605"/>
          </a:xfrm>
          <a:prstGeom prst="roundRect">
            <a:avLst/>
          </a:prstGeom>
          <a:solidFill>
            <a:srgbClr val="3366FF">
              <a:alpha val="38000"/>
            </a:srgb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L</a:t>
            </a:r>
            <a:r>
              <a:rPr lang="en-US" baseline="-25000" dirty="0" err="1" smtClean="0">
                <a:solidFill>
                  <a:srgbClr val="000000"/>
                </a:solidFill>
              </a:rPr>
              <a:t>f</a:t>
            </a:r>
            <a:r>
              <a:rPr lang="en-US" baseline="30000" dirty="0" err="1" smtClean="0">
                <a:solidFill>
                  <a:srgbClr val="000000"/>
                </a:solidFill>
              </a:rPr>
              <a:t>T</a:t>
            </a:r>
            <a:r>
              <a:rPr lang="en-US" baseline="30000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. 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391082" y="4038600"/>
            <a:ext cx="834880" cy="505605"/>
          </a:xfrm>
          <a:prstGeom prst="roundRect">
            <a:avLst/>
          </a:prstGeom>
          <a:solidFill>
            <a:srgbClr val="3366FF">
              <a:alpha val="38000"/>
            </a:srgb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dJ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dq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3" name="Straight Arrow Connector 42"/>
          <p:cNvCxnSpPr>
            <a:stCxn id="42" idx="1"/>
            <a:endCxn id="41" idx="3"/>
          </p:cNvCxnSpPr>
          <p:nvPr/>
        </p:nvCxnSpPr>
        <p:spPr>
          <a:xfrm flipH="1">
            <a:off x="7038317" y="4291403"/>
            <a:ext cx="35276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403834" y="4291403"/>
            <a:ext cx="35276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8225962" y="4302712"/>
            <a:ext cx="35276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622750" y="4091068"/>
            <a:ext cx="35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24400" y="40632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w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4572000" y="4038600"/>
            <a:ext cx="0" cy="220980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295400" y="594360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Forward integration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62600" y="5943600"/>
            <a:ext cx="219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Backward integration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3" name="Elbow Connector 62"/>
          <p:cNvCxnSpPr>
            <a:endCxn id="31" idx="1"/>
          </p:cNvCxnSpPr>
          <p:nvPr/>
        </p:nvCxnSpPr>
        <p:spPr bwMode="auto">
          <a:xfrm rot="16200000" flipH="1">
            <a:off x="839996" y="4646404"/>
            <a:ext cx="834608" cy="228600"/>
          </a:xfrm>
          <a:prstGeom prst="bentConnector2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7" name="Elbow Connector 76"/>
          <p:cNvCxnSpPr>
            <a:stCxn id="31" idx="3"/>
          </p:cNvCxnSpPr>
          <p:nvPr/>
        </p:nvCxnSpPr>
        <p:spPr bwMode="auto">
          <a:xfrm flipV="1">
            <a:off x="3147441" y="4315605"/>
            <a:ext cx="281559" cy="862403"/>
          </a:xfrm>
          <a:prstGeom prst="bentConnector2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/>
          <p:cNvCxnSpPr/>
          <p:nvPr/>
        </p:nvCxnSpPr>
        <p:spPr bwMode="auto">
          <a:xfrm>
            <a:off x="762000" y="4343400"/>
            <a:ext cx="609600" cy="0"/>
          </a:xfrm>
          <a:prstGeom prst="straightConnector1">
            <a:avLst/>
          </a:prstGeom>
          <a:gradFill rotWithShape="1">
            <a:gsLst>
              <a:gs pos="0">
                <a:schemeClr val="tx1"/>
              </a:gs>
              <a:gs pos="100000">
                <a:srgbClr val="7D7D7D"/>
              </a:gs>
            </a:gsLst>
            <a:lin ang="5400000" scaled="1"/>
          </a:gra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4340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/>
          <a:lstStyle/>
          <a:p>
            <a:r>
              <a:rPr lang="en-US" sz="3200" b="1" dirty="0" err="1" smtClean="0">
                <a:solidFill>
                  <a:srgbClr val="333399"/>
                </a:solidFill>
              </a:rPr>
              <a:t>Adjoint</a:t>
            </a:r>
            <a:r>
              <a:rPr lang="en-US" sz="3200" b="1" dirty="0" smtClean="0">
                <a:solidFill>
                  <a:srgbClr val="333399"/>
                </a:solidFill>
              </a:rPr>
              <a:t> framework</a:t>
            </a:r>
            <a:endParaRPr lang="en-US" sz="3200" b="1" dirty="0">
              <a:solidFill>
                <a:srgbClr val="33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3176" y="1295400"/>
            <a:ext cx="80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>
                <a:latin typeface="Cambria"/>
                <a:cs typeface="Cambria"/>
              </a:rPr>
              <a:t>The </a:t>
            </a:r>
            <a:r>
              <a:rPr lang="en-US" sz="1800" b="1" dirty="0">
                <a:latin typeface="Cambria"/>
                <a:cs typeface="Cambria"/>
              </a:rPr>
              <a:t>modular approach </a:t>
            </a:r>
            <a:r>
              <a:rPr lang="en-US" sz="1800" dirty="0">
                <a:latin typeface="Cambria"/>
                <a:cs typeface="Cambria"/>
              </a:rPr>
              <a:t>of </a:t>
            </a:r>
            <a:r>
              <a:rPr lang="en-US" sz="1800" dirty="0" err="1">
                <a:latin typeface="Cambria"/>
                <a:cs typeface="Cambria"/>
              </a:rPr>
              <a:t>Fosas</a:t>
            </a:r>
            <a:r>
              <a:rPr lang="en-US" sz="1800" dirty="0">
                <a:latin typeface="Cambria"/>
                <a:cs typeface="Cambria"/>
              </a:rPr>
              <a:t> de Pando </a:t>
            </a:r>
            <a:r>
              <a:rPr lang="en-US" sz="1800" i="1" dirty="0">
                <a:latin typeface="Cambria"/>
                <a:cs typeface="Cambria"/>
              </a:rPr>
              <a:t>et al. </a:t>
            </a:r>
            <a:r>
              <a:rPr lang="en-US" sz="1800" dirty="0">
                <a:latin typeface="Cambria"/>
                <a:cs typeface="Cambria"/>
              </a:rPr>
              <a:t>2012 is employed to extract the discrete </a:t>
            </a:r>
            <a:r>
              <a:rPr lang="en-US" sz="1800" dirty="0" err="1">
                <a:latin typeface="Cambria"/>
                <a:cs typeface="Cambria"/>
              </a:rPr>
              <a:t>adjoint</a:t>
            </a:r>
            <a:r>
              <a:rPr lang="en-US" sz="1800" dirty="0">
                <a:latin typeface="Cambria"/>
                <a:cs typeface="Cambria"/>
              </a:rPr>
              <a:t> of the compressible reactive flow </a:t>
            </a:r>
            <a:r>
              <a:rPr lang="en-US" sz="1800" dirty="0" smtClean="0">
                <a:latin typeface="Cambria"/>
                <a:cs typeface="Cambria"/>
              </a:rPr>
              <a:t>equations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898" y="5890736"/>
            <a:ext cx="8213251" cy="738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Time evolution of direct and </a:t>
            </a:r>
            <a:r>
              <a:rPr lang="en-US" sz="1400" dirty="0" err="1" smtClean="0">
                <a:latin typeface="Cambria"/>
                <a:cs typeface="Cambria"/>
              </a:rPr>
              <a:t>adjoint</a:t>
            </a:r>
            <a:r>
              <a:rPr lang="en-US" sz="1400" dirty="0" smtClean="0">
                <a:latin typeface="Cambria"/>
                <a:cs typeface="Cambria"/>
              </a:rPr>
              <a:t> variables for (a) fuel mass fraction and (b) total energy fluctuations for period [0,T]. The dashed lines show the mean fuel mass fraction and total energy respectively. (red : +</a:t>
            </a:r>
            <a:r>
              <a:rPr lang="en-US" sz="1400" dirty="0" err="1" smtClean="0">
                <a:latin typeface="Cambria"/>
                <a:cs typeface="Cambria"/>
              </a:rPr>
              <a:t>ve</a:t>
            </a:r>
            <a:r>
              <a:rPr lang="en-US" sz="1400" dirty="0" smtClean="0">
                <a:latin typeface="Cambria"/>
                <a:cs typeface="Cambria"/>
              </a:rPr>
              <a:t>, blue : -</a:t>
            </a:r>
            <a:r>
              <a:rPr lang="en-US" sz="1400" dirty="0" err="1" smtClean="0">
                <a:latin typeface="Cambria"/>
                <a:cs typeface="Cambria"/>
              </a:rPr>
              <a:t>ve</a:t>
            </a:r>
            <a:r>
              <a:rPr lang="en-US" sz="1400" dirty="0" smtClean="0">
                <a:latin typeface="Cambria"/>
                <a:cs typeface="Cambria"/>
              </a:rPr>
              <a:t>)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0296" y="5405735"/>
            <a:ext cx="56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1068" y="5365195"/>
            <a:ext cx="56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</a:t>
            </a:r>
            <a:endParaRPr lang="en-US" dirty="0"/>
          </a:p>
        </p:txBody>
      </p:sp>
      <p:pic>
        <p:nvPicPr>
          <p:cNvPr id="10" name="adjoint_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5898" y="2105680"/>
            <a:ext cx="4272399" cy="3204299"/>
          </a:xfrm>
          <a:prstGeom prst="rect">
            <a:avLst/>
          </a:prstGeom>
        </p:spPr>
      </p:pic>
      <p:pic>
        <p:nvPicPr>
          <p:cNvPr id="11" name="adjoint_movie2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8774" y="2105680"/>
            <a:ext cx="4272398" cy="320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762000"/>
            <a:ext cx="2295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333399"/>
                </a:solidFill>
                <a:latin typeface="Cambria"/>
                <a:cs typeface="Cambria"/>
              </a:rPr>
              <a:t>Adjoint</a:t>
            </a:r>
            <a:r>
              <a:rPr lang="en-US" sz="2400" dirty="0" smtClean="0">
                <a:solidFill>
                  <a:srgbClr val="333399"/>
                </a:solidFill>
                <a:latin typeface="Cambria"/>
                <a:cs typeface="Cambria"/>
              </a:rPr>
              <a:t> solution</a:t>
            </a:r>
            <a:endParaRPr lang="en-US" sz="2400" dirty="0">
              <a:solidFill>
                <a:srgbClr val="333399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0995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/>
          <a:lstStyle/>
          <a:p>
            <a:r>
              <a:rPr lang="en-US" sz="3200" b="1" smtClean="0">
                <a:solidFill>
                  <a:srgbClr val="333399"/>
                </a:solidFill>
              </a:rPr>
              <a:t>Base flow</a:t>
            </a:r>
            <a:endParaRPr lang="en-US" sz="3200" b="1" dirty="0">
              <a:solidFill>
                <a:srgbClr val="333399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2133600" cy="476250"/>
          </a:xfrm>
        </p:spPr>
        <p:txBody>
          <a:bodyPr/>
          <a:lstStyle/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2199" y="-914400"/>
            <a:ext cx="5879126" cy="45356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2862" y="1877083"/>
            <a:ext cx="5738463" cy="442713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945204" y="3317957"/>
            <a:ext cx="15678" cy="799675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7261" y="1143000"/>
            <a:ext cx="4860539" cy="4493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/>
              <a:buChar char="•"/>
            </a:pPr>
            <a:endParaRPr lang="en-US" dirty="0" smtClean="0">
              <a:latin typeface="Cambria"/>
              <a:cs typeface="Cambria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b="1" dirty="0" smtClean="0">
                <a:latin typeface="Cambria"/>
                <a:cs typeface="Cambria"/>
              </a:rPr>
              <a:t>Selective</a:t>
            </a:r>
            <a:r>
              <a:rPr lang="en-US" dirty="0" smtClean="0">
                <a:latin typeface="Cambria"/>
                <a:cs typeface="Cambria"/>
              </a:rPr>
              <a:t> </a:t>
            </a:r>
            <a:r>
              <a:rPr lang="en-US" b="1" dirty="0" smtClean="0">
                <a:latin typeface="Cambria"/>
                <a:cs typeface="Cambria"/>
              </a:rPr>
              <a:t>frequency </a:t>
            </a:r>
            <a:r>
              <a:rPr lang="en-US" b="1" dirty="0">
                <a:latin typeface="Cambria"/>
                <a:cs typeface="Cambria"/>
              </a:rPr>
              <a:t>damping (SFD)</a:t>
            </a:r>
            <a:r>
              <a:rPr lang="en-US" dirty="0">
                <a:latin typeface="Cambria"/>
                <a:cs typeface="Cambria"/>
              </a:rPr>
              <a:t> (</a:t>
            </a:r>
            <a:r>
              <a:rPr lang="en-US" dirty="0" err="1">
                <a:latin typeface="Cambria"/>
                <a:cs typeface="Cambria"/>
              </a:rPr>
              <a:t>Espen</a:t>
            </a:r>
            <a:r>
              <a:rPr lang="en-US" dirty="0">
                <a:latin typeface="Cambria"/>
                <a:cs typeface="Cambria"/>
              </a:rPr>
              <a:t> </a:t>
            </a:r>
            <a:r>
              <a:rPr lang="en-US" dirty="0" err="1">
                <a:latin typeface="Cambria"/>
                <a:cs typeface="Cambria"/>
              </a:rPr>
              <a:t>Åkervik</a:t>
            </a:r>
            <a:r>
              <a:rPr lang="en-US" dirty="0">
                <a:latin typeface="Cambria"/>
                <a:cs typeface="Cambria"/>
              </a:rPr>
              <a:t> </a:t>
            </a:r>
            <a:r>
              <a:rPr lang="en-US" i="1" dirty="0">
                <a:latin typeface="Cambria"/>
                <a:cs typeface="Cambria"/>
              </a:rPr>
              <a:t>et al. </a:t>
            </a:r>
            <a:r>
              <a:rPr lang="en-US" dirty="0">
                <a:latin typeface="Cambria"/>
                <a:cs typeface="Cambria"/>
              </a:rPr>
              <a:t>2006</a:t>
            </a:r>
            <a:r>
              <a:rPr lang="en-US" dirty="0" smtClean="0">
                <a:latin typeface="Cambria"/>
                <a:cs typeface="Cambria"/>
              </a:rPr>
              <a:t>) on the non-linear forward equations</a:t>
            </a:r>
          </a:p>
          <a:p>
            <a:pPr marL="342900" indent="-342900" algn="just">
              <a:buFont typeface="Arial"/>
              <a:buChar char="•"/>
            </a:pPr>
            <a:endParaRPr lang="en-US" dirty="0" smtClean="0">
              <a:latin typeface="Cambria"/>
              <a:cs typeface="Cambria"/>
            </a:endParaRPr>
          </a:p>
          <a:p>
            <a:pPr marL="342900" indent="-342900" algn="just">
              <a:buFont typeface="Arial"/>
              <a:buChar char="•"/>
            </a:pPr>
            <a:endParaRPr lang="en-US" dirty="0" smtClean="0">
              <a:latin typeface="Cambria"/>
              <a:cs typeface="Cambria"/>
            </a:endParaRPr>
          </a:p>
          <a:p>
            <a:pPr marL="342900" indent="-342900" algn="just">
              <a:buFont typeface="Arial"/>
              <a:buChar char="•"/>
            </a:pPr>
            <a:endParaRPr lang="en-US" dirty="0">
              <a:latin typeface="Cambria"/>
              <a:cs typeface="Cambria"/>
            </a:endParaRPr>
          </a:p>
          <a:p>
            <a:pPr marL="342900" indent="-342900" algn="just">
              <a:buFont typeface="Arial"/>
              <a:buChar char="•"/>
            </a:pPr>
            <a:endParaRPr lang="en-US" dirty="0" smtClean="0">
              <a:latin typeface="Cambria"/>
              <a:cs typeface="Cambria"/>
            </a:endParaRPr>
          </a:p>
          <a:p>
            <a:pPr marL="342900" indent="-342900" algn="just">
              <a:buFont typeface="Arial"/>
              <a:buChar char="•"/>
            </a:pPr>
            <a:endParaRPr lang="en-US" dirty="0">
              <a:latin typeface="Cambria"/>
              <a:cs typeface="Cambria"/>
            </a:endParaRPr>
          </a:p>
          <a:p>
            <a:pPr marL="342900" indent="-342900" algn="just">
              <a:buFont typeface="Arial"/>
              <a:buChar char="•"/>
            </a:pPr>
            <a:endParaRPr lang="en-US" dirty="0" smtClean="0">
              <a:latin typeface="Cambria"/>
              <a:cs typeface="Cambria"/>
            </a:endParaRPr>
          </a:p>
          <a:p>
            <a:pPr marL="342900" indent="-342900" algn="just">
              <a:buFont typeface="Arial"/>
              <a:buChar char="•"/>
            </a:pPr>
            <a:endParaRPr lang="en-US" dirty="0">
              <a:latin typeface="Cambria"/>
              <a:cs typeface="Cambria"/>
            </a:endParaRPr>
          </a:p>
          <a:p>
            <a:pPr algn="just"/>
            <a:endParaRPr lang="en-US" dirty="0">
              <a:latin typeface="Cambria"/>
              <a:cs typeface="Cambria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dirty="0" smtClean="0">
                <a:latin typeface="Cambria"/>
                <a:cs typeface="Cambria"/>
              </a:rPr>
              <a:t>This ensures </a:t>
            </a:r>
            <a:r>
              <a:rPr lang="en-US" dirty="0">
                <a:latin typeface="Cambria"/>
                <a:cs typeface="Cambria"/>
              </a:rPr>
              <a:t>that the base flow is a </a:t>
            </a:r>
            <a:r>
              <a:rPr lang="en-US" b="1" dirty="0">
                <a:latin typeface="Cambria"/>
                <a:cs typeface="Cambria"/>
              </a:rPr>
              <a:t>stationary solution </a:t>
            </a:r>
            <a:r>
              <a:rPr lang="en-US" dirty="0">
                <a:latin typeface="Cambria"/>
                <a:cs typeface="Cambria"/>
              </a:rPr>
              <a:t>of the nonlinear governing </a:t>
            </a:r>
            <a:r>
              <a:rPr lang="en-US" dirty="0" smtClean="0">
                <a:latin typeface="Cambria"/>
                <a:cs typeface="Cambria"/>
              </a:rPr>
              <a:t>equations</a:t>
            </a:r>
          </a:p>
          <a:p>
            <a:pPr marL="342900" indent="-342900" algn="just">
              <a:buFont typeface="Arial"/>
              <a:buChar char="•"/>
            </a:pPr>
            <a:endParaRPr lang="en-US" sz="1600" dirty="0">
              <a:latin typeface="Cambria"/>
              <a:cs typeface="Cambri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590800"/>
            <a:ext cx="2814997" cy="1273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4572000" y="5943600"/>
            <a:ext cx="44196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The red </a:t>
            </a:r>
            <a:r>
              <a:rPr lang="en-US" sz="1400" dirty="0" err="1" smtClean="0">
                <a:latin typeface="Cambria"/>
                <a:cs typeface="Cambria"/>
              </a:rPr>
              <a:t>iso</a:t>
            </a:r>
            <a:r>
              <a:rPr lang="en-US" sz="1400" dirty="0" smtClean="0">
                <a:latin typeface="Cambria"/>
                <a:cs typeface="Cambria"/>
              </a:rPr>
              <a:t>-surfaces of Q criterion indicate </a:t>
            </a:r>
            <a:r>
              <a:rPr lang="en-US" sz="1400" dirty="0" err="1" smtClean="0">
                <a:latin typeface="Cambria"/>
                <a:cs typeface="Cambria"/>
              </a:rPr>
              <a:t>vortical</a:t>
            </a:r>
            <a:r>
              <a:rPr lang="en-US" sz="1400" dirty="0" smtClean="0">
                <a:latin typeface="Cambria"/>
                <a:cs typeface="Cambria"/>
              </a:rPr>
              <a:t> structures in instantaneous flow fields of reacting and non-reacting jets in </a:t>
            </a:r>
            <a:r>
              <a:rPr lang="en-US" sz="1400" dirty="0" err="1" smtClean="0">
                <a:latin typeface="Cambria"/>
                <a:cs typeface="Cambria"/>
              </a:rPr>
              <a:t>crossflow</a:t>
            </a:r>
            <a:endParaRPr lang="en-US" sz="14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6303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333399"/>
                </a:solidFill>
              </a:rPr>
              <a:t>Results</a:t>
            </a:r>
            <a:endParaRPr lang="en-US" sz="3200" b="1" dirty="0">
              <a:solidFill>
                <a:srgbClr val="33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B824C1-3EE8-44DD-B34C-9B389D476C0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9" b="96737" l="3841" r="968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2068" y="3063552"/>
            <a:ext cx="6303607" cy="4107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7275" y="5943600"/>
            <a:ext cx="1935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Q-criterion</a:t>
            </a:r>
            <a:endParaRPr lang="en-US" sz="1200" dirty="0">
              <a:latin typeface="Cambria"/>
              <a:cs typeface="Cambria"/>
            </a:endParaRPr>
          </a:p>
          <a:p>
            <a:r>
              <a:rPr lang="en-US" sz="1200" dirty="0" smtClean="0">
                <a:solidFill>
                  <a:srgbClr val="3366FF"/>
                </a:solidFill>
                <a:latin typeface="Cambria"/>
                <a:cs typeface="Cambria"/>
              </a:rPr>
              <a:t>Blue    : final solution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ambria"/>
                <a:cs typeface="Cambria"/>
              </a:rPr>
              <a:t>Red    : base flow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ambria"/>
                <a:cs typeface="Cambria"/>
              </a:rPr>
              <a:t>Green : Initial perturbation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79439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Rate of heat release at terminal time T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Find the optimal initial condition (yielding maximum growth in energy)</a:t>
            </a:r>
          </a:p>
          <a:p>
            <a:pPr marL="1257300" lvl="2" indent="-342900" algn="just">
              <a:buFont typeface="Arial"/>
              <a:buChar char="•"/>
            </a:pPr>
            <a:r>
              <a:rPr lang="en-US" sz="1400" dirty="0" err="1" smtClean="0">
                <a:latin typeface="Cambria"/>
                <a:cs typeface="Cambria"/>
              </a:rPr>
              <a:t>Adjoint</a:t>
            </a:r>
            <a:r>
              <a:rPr lang="en-US" sz="1400" dirty="0" smtClean="0">
                <a:latin typeface="Cambria"/>
                <a:cs typeface="Cambria"/>
              </a:rPr>
              <a:t> </a:t>
            </a:r>
            <a:r>
              <a:rPr lang="en-US" sz="1400" dirty="0">
                <a:latin typeface="Cambria"/>
                <a:cs typeface="Cambria"/>
              </a:rPr>
              <a:t>equations are used to find the gradient direction used in steepest descent to find the optimal </a:t>
            </a:r>
            <a:r>
              <a:rPr lang="en-US" sz="1400" dirty="0" smtClean="0">
                <a:latin typeface="Cambria"/>
                <a:cs typeface="Cambria"/>
              </a:rPr>
              <a:t>solution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sz="1400" dirty="0" smtClean="0">
                <a:latin typeface="Cambria"/>
                <a:cs typeface="Cambria"/>
              </a:rPr>
              <a:t>Find sensitivity of the rate of heat release </a:t>
            </a:r>
            <a:r>
              <a:rPr lang="en-US" sz="1400" dirty="0" err="1" smtClean="0">
                <a:latin typeface="Cambria"/>
                <a:cs typeface="Cambria"/>
              </a:rPr>
              <a:t>w.r.t</a:t>
            </a:r>
            <a:r>
              <a:rPr lang="en-US" sz="1400" dirty="0" smtClean="0">
                <a:latin typeface="Cambria"/>
                <a:cs typeface="Cambria"/>
              </a:rPr>
              <a:t>. combustion model parameters</a:t>
            </a:r>
            <a:endParaRPr lang="en-US" sz="1400" dirty="0">
              <a:latin typeface="Cambria"/>
              <a:cs typeface="Cambr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133600"/>
            <a:ext cx="5715000" cy="1806850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57200" y="3962400"/>
            <a:ext cx="541020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Convergence of (a) the rate of heat release and (b) sensitivities with respect to the combustion model parameters</a:t>
            </a:r>
            <a:endParaRPr lang="en-US" sz="1200" dirty="0">
              <a:latin typeface="Cambria"/>
              <a:cs typeface="Cambr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495800"/>
            <a:ext cx="3038649" cy="1706455"/>
          </a:xfrm>
          <a:prstGeom prst="rect">
            <a:avLst/>
          </a:prstGeom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04800" y="6243935"/>
            <a:ext cx="373380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Relative sensitivity of rate of heat release at time T with respect to the combustion model parameters</a:t>
            </a:r>
            <a:endParaRPr lang="en-US" sz="12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160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17864</TotalTime>
  <Words>939</Words>
  <Application>Microsoft Macintosh PowerPoint</Application>
  <PresentationFormat>On-screen Show (4:3)</PresentationFormat>
  <Paragraphs>156</Paragraphs>
  <Slides>11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Default Design</vt:lpstr>
      <vt:lpstr>Custom Design</vt:lpstr>
      <vt:lpstr>Adjoint-based sensitivity analysis  of a reacting jet in crossflow   69th  Annual Meeting of the APS Division of Fluid Dynamics,  20nd Nov 2016</vt:lpstr>
      <vt:lpstr>Motivation</vt:lpstr>
      <vt:lpstr>Configuration</vt:lpstr>
      <vt:lpstr>Numerical framework</vt:lpstr>
      <vt:lpstr>Mathematical formulation</vt:lpstr>
      <vt:lpstr>Adjoint framework</vt:lpstr>
      <vt:lpstr>Adjoint framework</vt:lpstr>
      <vt:lpstr>Base flow</vt:lpstr>
      <vt:lpstr>Results</vt:lpstr>
      <vt:lpstr>Results</vt:lpstr>
      <vt:lpstr>Results</vt:lpstr>
    </vt:vector>
  </TitlesOfParts>
  <Company>Michigan State University College of Engineering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Joseph Valco</dc:creator>
  <cp:lastModifiedBy>aero user</cp:lastModifiedBy>
  <cp:revision>935</cp:revision>
  <cp:lastPrinted>2013-09-17T20:14:18Z</cp:lastPrinted>
  <dcterms:created xsi:type="dcterms:W3CDTF">2012-08-24T18:11:24Z</dcterms:created>
  <dcterms:modified xsi:type="dcterms:W3CDTF">2018-03-03T22:22:27Z</dcterms:modified>
</cp:coreProperties>
</file>